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7"/>
  </p:notesMasterIdLst>
  <p:sldIdLst>
    <p:sldId id="267" r:id="rId2"/>
    <p:sldId id="280" r:id="rId3"/>
    <p:sldId id="283" r:id="rId4"/>
    <p:sldId id="269" r:id="rId5"/>
    <p:sldId id="299" r:id="rId6"/>
    <p:sldId id="301" r:id="rId7"/>
    <p:sldId id="300" r:id="rId8"/>
    <p:sldId id="281" r:id="rId9"/>
    <p:sldId id="282" r:id="rId10"/>
    <p:sldId id="270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6" r:id="rId21"/>
    <p:sldId id="286" r:id="rId22"/>
    <p:sldId id="287" r:id="rId23"/>
    <p:sldId id="307" r:id="rId24"/>
    <p:sldId id="288" r:id="rId25"/>
    <p:sldId id="310" r:id="rId26"/>
    <p:sldId id="309" r:id="rId27"/>
    <p:sldId id="276" r:id="rId28"/>
    <p:sldId id="277" r:id="rId29"/>
    <p:sldId id="279" r:id="rId30"/>
    <p:sldId id="278" r:id="rId31"/>
    <p:sldId id="290" r:id="rId32"/>
    <p:sldId id="291" r:id="rId33"/>
    <p:sldId id="303" r:id="rId34"/>
    <p:sldId id="292" r:id="rId35"/>
    <p:sldId id="294" r:id="rId36"/>
    <p:sldId id="295" r:id="rId37"/>
    <p:sldId id="296" r:id="rId38"/>
    <p:sldId id="284" r:id="rId39"/>
    <p:sldId id="305" r:id="rId40"/>
    <p:sldId id="306" r:id="rId41"/>
    <p:sldId id="311" r:id="rId42"/>
    <p:sldId id="312" r:id="rId43"/>
    <p:sldId id="313" r:id="rId44"/>
    <p:sldId id="298" r:id="rId45"/>
    <p:sldId id="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8F"/>
    <a:srgbClr val="476D2D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78598" autoAdjust="0"/>
  </p:normalViewPr>
  <p:slideViewPr>
    <p:cSldViewPr snapToGrid="0">
      <p:cViewPr varScale="1">
        <p:scale>
          <a:sx n="55" d="100"/>
          <a:sy n="55" d="100"/>
        </p:scale>
        <p:origin x="127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958"/>
    </p:cViewPr>
  </p:sorterViewPr>
  <p:notesViewPr>
    <p:cSldViewPr snapToGrid="0">
      <p:cViewPr varScale="1">
        <p:scale>
          <a:sx n="53" d="100"/>
          <a:sy n="53" d="100"/>
        </p:scale>
        <p:origin x="105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2DA9D-A5BD-4D82-9C9E-F4D7FF379B10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16CC0-59A9-4B8C-8333-337811729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12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9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91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8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2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05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60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9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0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7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51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9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78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0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11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28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196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77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980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22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83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10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38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6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1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01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16CC0-59A9-4B8C-8333-33781172932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8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8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4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9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8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0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1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1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8476A-4F67-4C4E-8550-A916E3F88AD7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C55DD-F214-43BC-B224-5B0170BF3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4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6923"/>
            <a:ext cx="9144000" cy="1580197"/>
          </a:xfrm>
        </p:spPr>
        <p:txBody>
          <a:bodyPr/>
          <a:lstStyle/>
          <a:p>
            <a:r>
              <a:rPr lang="en-US" b="1" dirty="0" smtClean="0"/>
              <a:t>Citi Bike NYC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1760" y="3474720"/>
            <a:ext cx="9692640" cy="21488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Letting you ride bikes 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from whatever station</a:t>
            </a:r>
            <a:r>
              <a:rPr lang="en-US" sz="3600" dirty="0" smtClean="0">
                <a:solidFill>
                  <a:srgbClr val="FF0000"/>
                </a:solidFill>
              </a:rPr>
              <a:t> to whatever station </a:t>
            </a:r>
          </a:p>
          <a:p>
            <a:r>
              <a:rPr lang="en-US" sz="3600" dirty="0" smtClean="0"/>
              <a:t>since July 2013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043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21" y="467333"/>
            <a:ext cx="8760577" cy="60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Citi Bike Ride Imbalances:</a:t>
            </a:r>
            <a:br>
              <a:rPr lang="en-US" dirty="0" smtClean="0"/>
            </a:br>
            <a:r>
              <a:rPr lang="en-US" dirty="0" smtClean="0"/>
              <a:t>July 2013 to February 2014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15538"/>
            <a:ext cx="9144000" cy="131735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 = More going (departures)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More stopping (arrivals)</a:t>
            </a:r>
          </a:p>
          <a:p>
            <a:r>
              <a:rPr lang="en-US" dirty="0" smtClean="0">
                <a:solidFill>
                  <a:srgbClr val="FFE48F"/>
                </a:solidFill>
              </a:rPr>
              <a:t>Beige = Not much difference either way</a:t>
            </a:r>
            <a:endParaRPr lang="en-US" dirty="0">
              <a:solidFill>
                <a:srgbClr val="FFE4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3"/>
          <a:stretch/>
        </p:blipFill>
        <p:spPr>
          <a:xfrm>
            <a:off x="7287768" y="1655064"/>
            <a:ext cx="5428286" cy="368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63" y="3976"/>
            <a:ext cx="4488603" cy="68540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6313" y="1906109"/>
            <a:ext cx="2253343" cy="1516517"/>
          </a:xfrm>
        </p:spPr>
        <p:txBody>
          <a:bodyPr/>
          <a:lstStyle/>
          <a:p>
            <a:pPr algn="ctr"/>
            <a:r>
              <a:rPr lang="en-US" b="1" dirty="0" smtClean="0"/>
              <a:t>July</a:t>
            </a:r>
            <a:endParaRPr lang="en-US" b="1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~850,000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</a:p>
        </p:txBody>
      </p:sp>
    </p:spTree>
    <p:extLst>
      <p:ext uri="{BB962C8B-B14F-4D97-AF65-F5344CB8AC3E}">
        <p14:creationId xmlns:p14="http://schemas.microsoft.com/office/powerpoint/2010/main" val="38127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63" y="-25364"/>
            <a:ext cx="4467980" cy="68844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9638" y="1902600"/>
            <a:ext cx="2253343" cy="1516517"/>
          </a:xfrm>
        </p:spPr>
        <p:txBody>
          <a:bodyPr/>
          <a:lstStyle/>
          <a:p>
            <a:pPr algn="ctr"/>
            <a:r>
              <a:rPr lang="en-US" b="1" dirty="0" smtClean="0"/>
              <a:t>August</a:t>
            </a:r>
            <a:endParaRPr lang="en-US" b="1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/>
          <a:stretch/>
        </p:blipFill>
        <p:spPr>
          <a:xfrm>
            <a:off x="7287769" y="1683326"/>
            <a:ext cx="5347576" cy="36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72" y="-1"/>
            <a:ext cx="4464588" cy="6888221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101600" y="1905499"/>
            <a:ext cx="2530188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September</a:t>
            </a:r>
            <a:endParaRPr lang="en-US" sz="4000" b="1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0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49" y="6017"/>
            <a:ext cx="4401519" cy="6878259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210074" y="1905499"/>
            <a:ext cx="2253343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October</a:t>
            </a:r>
            <a:endParaRPr lang="en-US" b="1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61" y="-2439"/>
            <a:ext cx="4417017" cy="6888275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16113" y="1905499"/>
            <a:ext cx="2499281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November</a:t>
            </a:r>
            <a:endParaRPr lang="en-US" sz="4000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6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49" y="19093"/>
            <a:ext cx="4417017" cy="6837882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45143" y="1905499"/>
            <a:ext cx="2365827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December</a:t>
            </a:r>
            <a:endParaRPr lang="en-US" sz="4000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/>
          <a:stretch/>
        </p:blipFill>
        <p:spPr>
          <a:xfrm>
            <a:off x="7287768" y="1682495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47" y="4306"/>
            <a:ext cx="4448014" cy="6857354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210074" y="1905499"/>
            <a:ext cx="2253343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January</a:t>
            </a:r>
            <a:endParaRPr lang="en-US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61" y="-11110"/>
            <a:ext cx="4404727" cy="6869109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210074" y="1905499"/>
            <a:ext cx="2253343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February</a:t>
            </a:r>
            <a:endParaRPr lang="en-US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&gt;1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/>
          <a:stretch/>
        </p:blipFill>
        <p:spPr>
          <a:xfrm>
            <a:off x="7287768" y="1682495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Citi Bike Background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732756"/>
            <a:ext cx="10229850" cy="455374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3600" dirty="0" smtClean="0"/>
              <a:t>Citi Bike stocks hundreds of stations with bicycles.</a:t>
            </a:r>
          </a:p>
          <a:p>
            <a:pPr marL="342900" indent="-342900">
              <a:buNone/>
            </a:pPr>
            <a:r>
              <a:rPr lang="en-US" sz="3600" dirty="0" smtClean="0"/>
              <a:t> </a:t>
            </a:r>
          </a:p>
          <a:p>
            <a:pPr marL="342900" indent="-342900"/>
            <a:r>
              <a:rPr lang="en-US" sz="3600" dirty="0" smtClean="0"/>
              <a:t>Annual subscribers and short-term customers borrow bikes from any station and return them to any station.</a:t>
            </a:r>
          </a:p>
          <a:p>
            <a:pPr marL="342900" indent="-342900">
              <a:buNone/>
            </a:pPr>
            <a:endParaRPr lang="en-US" sz="3600" dirty="0" smtClean="0"/>
          </a:p>
          <a:p>
            <a:pPr marL="342900" indent="-342900"/>
            <a:r>
              <a:rPr lang="en-US" sz="3600" dirty="0" smtClean="0"/>
              <a:t>This adds up to tens of thousands of rides per day.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671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48" y="-11110"/>
            <a:ext cx="4404727" cy="6869109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210074" y="1905499"/>
            <a:ext cx="2253343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-161364" y="2951350"/>
            <a:ext cx="3027679" cy="151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&gt;5 million</a:t>
            </a:r>
          </a:p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rides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/>
          <a:stretch/>
        </p:blipFill>
        <p:spPr>
          <a:xfrm>
            <a:off x="7287768" y="1682496"/>
            <a:ext cx="53492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1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1638300"/>
            <a:ext cx="10439400" cy="4648200"/>
          </a:xfrm>
        </p:spPr>
        <p:txBody>
          <a:bodyPr>
            <a:normAutofit/>
          </a:bodyPr>
          <a:lstStyle/>
          <a:p>
            <a:pPr marL="342900" indent="-342900"/>
            <a:endParaRPr lang="en-US" sz="3600" dirty="0" smtClean="0"/>
          </a:p>
          <a:p>
            <a:pPr marL="342900" indent="-342900"/>
            <a:r>
              <a:rPr lang="en-US" sz="3600" dirty="0" smtClean="0"/>
              <a:t>How to process millions of lines of data?</a:t>
            </a:r>
          </a:p>
          <a:p>
            <a:pPr marL="800100" lvl="1" indent="-342900"/>
            <a:r>
              <a:rPr lang="en-US" sz="3200" dirty="0" smtClean="0"/>
              <a:t>Even processing </a:t>
            </a:r>
            <a:r>
              <a:rPr lang="en-US" sz="3200" dirty="0"/>
              <a:t>a month </a:t>
            </a:r>
            <a:r>
              <a:rPr lang="en-US" sz="3200" dirty="0" smtClean="0"/>
              <a:t>(or </a:t>
            </a:r>
            <a:r>
              <a:rPr lang="en-US" sz="3200" dirty="0"/>
              <a:t>even two </a:t>
            </a:r>
            <a:r>
              <a:rPr lang="en-US" sz="3200" dirty="0" smtClean="0"/>
              <a:t>weeks) </a:t>
            </a:r>
            <a:r>
              <a:rPr lang="en-US" sz="3200" dirty="0"/>
              <a:t>at a time eventually crashes the </a:t>
            </a:r>
            <a:r>
              <a:rPr lang="en-US" sz="3200" dirty="0" err="1"/>
              <a:t>iPython</a:t>
            </a:r>
            <a:r>
              <a:rPr lang="en-US" sz="3200" dirty="0"/>
              <a:t> Notebook.</a:t>
            </a:r>
          </a:p>
          <a:p>
            <a:pPr marL="800100" lvl="1" indent="-342900"/>
            <a:endParaRPr lang="en-US" sz="3200" dirty="0" smtClean="0"/>
          </a:p>
          <a:p>
            <a:pPr marL="342900" indent="-342900"/>
            <a:r>
              <a:rPr lang="en-US" sz="3600" dirty="0" smtClean="0"/>
              <a:t>How to understand &amp; visualize station traffic?</a:t>
            </a:r>
            <a:endParaRPr lang="en-US" sz="32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117475"/>
            <a:ext cx="11372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Mapping Traffic at Individual Bike Stations:</a:t>
            </a:r>
          </a:p>
          <a:p>
            <a:pPr algn="ctr"/>
            <a:r>
              <a:rPr lang="en-US" sz="4800" dirty="0" smtClean="0"/>
              <a:t>Challenges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779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1638300"/>
            <a:ext cx="10439400" cy="4648200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3600" dirty="0" smtClean="0"/>
              <a:t>Processing:</a:t>
            </a:r>
          </a:p>
          <a:p>
            <a:pPr marL="800100" lvl="1" indent="-342900"/>
            <a:r>
              <a:rPr lang="en-US" sz="3200" dirty="0" smtClean="0"/>
              <a:t>Process “big csv files” piecemeal.</a:t>
            </a:r>
          </a:p>
          <a:p>
            <a:pPr marL="800100" lvl="1" indent="-342900"/>
            <a:r>
              <a:rPr lang="en-US" sz="3200" dirty="0" smtClean="0"/>
              <a:t>Generate summary matrices.</a:t>
            </a:r>
          </a:p>
          <a:p>
            <a:pPr marL="800100" lvl="1" indent="-342900"/>
            <a:r>
              <a:rPr lang="en-US" sz="3200" dirty="0" smtClean="0"/>
              <a:t>Export to csv.</a:t>
            </a:r>
          </a:p>
          <a:p>
            <a:pPr marL="800100" lvl="1" indent="-342900"/>
            <a:r>
              <a:rPr lang="en-US" sz="3200" dirty="0" smtClean="0"/>
              <a:t>Interrupt. Reload. Repeat.</a:t>
            </a:r>
            <a:endParaRPr lang="en-US" sz="3200" dirty="0"/>
          </a:p>
          <a:p>
            <a:pPr marL="457200" lvl="1" indent="0">
              <a:buNone/>
            </a:pPr>
            <a:endParaRPr lang="en-US" sz="800" dirty="0" smtClean="0"/>
          </a:p>
          <a:p>
            <a:pPr marL="342900" indent="-342900"/>
            <a:r>
              <a:rPr lang="en-US" sz="3600" dirty="0" smtClean="0"/>
              <a:t>Visualizing station traffic:</a:t>
            </a:r>
            <a:endParaRPr lang="en-US" dirty="0"/>
          </a:p>
          <a:p>
            <a:pPr marL="800100" lvl="1" indent="-342900"/>
            <a:r>
              <a:rPr lang="en-US" sz="3200" dirty="0" smtClean="0"/>
              <a:t>Summarize big picture in broad strokes (as shown).</a:t>
            </a:r>
          </a:p>
          <a:p>
            <a:pPr marL="800100" lvl="1" indent="-342900"/>
            <a:r>
              <a:rPr lang="en-US" sz="3200" dirty="0" smtClean="0"/>
              <a:t>Average the details on a weekly schedule.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117475"/>
            <a:ext cx="11372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Mapping Traffic at Individual Bike Stations:</a:t>
            </a:r>
          </a:p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Solutions</a:t>
            </a:r>
            <a:endParaRPr lang="en-US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5300" y="3171"/>
            <a:ext cx="11372850" cy="1454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Initial Visualization:</a:t>
            </a:r>
          </a:p>
          <a:p>
            <a:pPr algn="ctr"/>
            <a:r>
              <a:rPr lang="en-US" sz="4800" dirty="0" smtClean="0"/>
              <a:t>Bikes going from station 492 by hour of week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73" y="1843081"/>
            <a:ext cx="6298931" cy="2176317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500063" y="1500186"/>
            <a:ext cx="1137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plt.imshow</a:t>
            </a:r>
            <a:r>
              <a:rPr lang="en-US" dirty="0" smtClean="0"/>
              <a:t>(</a:t>
            </a:r>
            <a:r>
              <a:rPr lang="en-US" dirty="0" err="1" smtClean="0"/>
              <a:t>np.transpose</a:t>
            </a:r>
            <a:r>
              <a:rPr lang="en-US" dirty="0" smtClean="0"/>
              <a:t>(start492frame))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5300" y="3171"/>
            <a:ext cx="11372850" cy="1454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Initial Visualization:</a:t>
            </a:r>
          </a:p>
          <a:p>
            <a:pPr algn="ctr"/>
            <a:r>
              <a:rPr lang="en-US" sz="4800" dirty="0" smtClean="0"/>
              <a:t>Bikes going from station 492 by hour of week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73" y="1843081"/>
            <a:ext cx="6298931" cy="2176317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500063" y="1500186"/>
            <a:ext cx="1137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plt.imshow</a:t>
            </a:r>
            <a:r>
              <a:rPr lang="en-US" dirty="0" smtClean="0"/>
              <a:t>(</a:t>
            </a:r>
            <a:r>
              <a:rPr lang="en-US" dirty="0" err="1" smtClean="0"/>
              <a:t>np.transpose</a:t>
            </a:r>
            <a:r>
              <a:rPr lang="en-US" dirty="0" smtClean="0"/>
              <a:t>(start492frame))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063" y="4214815"/>
            <a:ext cx="1137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plt.imshow</a:t>
            </a:r>
            <a:r>
              <a:rPr lang="en-US" dirty="0"/>
              <a:t>(</a:t>
            </a:r>
            <a:r>
              <a:rPr lang="en-US" dirty="0" err="1"/>
              <a:t>np.transpose</a:t>
            </a:r>
            <a:r>
              <a:rPr lang="en-US" dirty="0"/>
              <a:t>(start492frame), interpolation="nearest")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35" y="4528078"/>
            <a:ext cx="6533246" cy="22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95300" y="74611"/>
            <a:ext cx="11372850" cy="1454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 representation</a:t>
            </a:r>
          </a:p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of comings and goings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0" y="2009530"/>
            <a:ext cx="11944907" cy="2076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314" y="1685929"/>
            <a:ext cx="532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ax[0,0].</a:t>
            </a:r>
            <a:r>
              <a:rPr lang="en-US" dirty="0" err="1">
                <a:solidFill>
                  <a:prstClr val="black"/>
                </a:solidFill>
              </a:rPr>
              <a:t>imshow</a:t>
            </a:r>
            <a:r>
              <a:rPr lang="en-US" dirty="0">
                <a:solidFill>
                  <a:prstClr val="black"/>
                </a:solidFill>
              </a:rPr>
              <a:t>(sm492, interpolation='nearest</a:t>
            </a:r>
            <a:r>
              <a:rPr lang="en-US" dirty="0" smtClean="0">
                <a:solidFill>
                  <a:prstClr val="black"/>
                </a:solidFill>
              </a:rPr>
              <a:t>')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00826" y="1666873"/>
            <a:ext cx="52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ax[0,1</a:t>
            </a:r>
            <a:r>
              <a:rPr lang="en-US" dirty="0">
                <a:solidFill>
                  <a:prstClr val="black"/>
                </a:solidFill>
              </a:rPr>
              <a:t>].</a:t>
            </a:r>
            <a:r>
              <a:rPr lang="en-US" dirty="0" err="1">
                <a:solidFill>
                  <a:prstClr val="black"/>
                </a:solidFill>
              </a:rPr>
              <a:t>imshow</a:t>
            </a:r>
            <a:r>
              <a:rPr lang="en-US" dirty="0">
                <a:solidFill>
                  <a:prstClr val="black"/>
                </a:solidFill>
              </a:rPr>
              <a:t>(em492, interpolation='nearest')</a:t>
            </a:r>
          </a:p>
        </p:txBody>
      </p:sp>
    </p:spTree>
    <p:extLst>
      <p:ext uri="{BB962C8B-B14F-4D97-AF65-F5344CB8AC3E}">
        <p14:creationId xmlns:p14="http://schemas.microsoft.com/office/powerpoint/2010/main" val="20808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95300" y="74611"/>
            <a:ext cx="11372850" cy="1454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 representation</a:t>
            </a:r>
          </a:p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of comings and goings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" y="2009530"/>
            <a:ext cx="11944907" cy="4448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314" y="1685929"/>
            <a:ext cx="532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ax[0,0].</a:t>
            </a:r>
            <a:r>
              <a:rPr lang="en-US" dirty="0" err="1">
                <a:solidFill>
                  <a:prstClr val="black"/>
                </a:solidFill>
              </a:rPr>
              <a:t>imshow</a:t>
            </a:r>
            <a:r>
              <a:rPr lang="en-US" dirty="0">
                <a:solidFill>
                  <a:prstClr val="black"/>
                </a:solidFill>
              </a:rPr>
              <a:t>(sm492, interpolation='nearest</a:t>
            </a:r>
            <a:r>
              <a:rPr lang="en-US" dirty="0" smtClean="0">
                <a:solidFill>
                  <a:prstClr val="black"/>
                </a:solidFill>
              </a:rPr>
              <a:t>')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00826" y="1666873"/>
            <a:ext cx="52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ax[0,1</a:t>
            </a:r>
            <a:r>
              <a:rPr lang="en-US" dirty="0">
                <a:solidFill>
                  <a:prstClr val="black"/>
                </a:solidFill>
              </a:rPr>
              <a:t>].</a:t>
            </a:r>
            <a:r>
              <a:rPr lang="en-US" dirty="0" err="1">
                <a:solidFill>
                  <a:prstClr val="black"/>
                </a:solidFill>
              </a:rPr>
              <a:t>imshow</a:t>
            </a:r>
            <a:r>
              <a:rPr lang="en-US" dirty="0">
                <a:solidFill>
                  <a:prstClr val="black"/>
                </a:solidFill>
              </a:rPr>
              <a:t>(em492, interpolation='nearest')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8229" y="4024317"/>
            <a:ext cx="532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Going from </a:t>
            </a:r>
            <a:r>
              <a:rPr lang="en-US" dirty="0" smtClean="0">
                <a:solidFill>
                  <a:prstClr val="black"/>
                </a:solidFill>
              </a:rPr>
              <a:t> (</a:t>
            </a:r>
            <a:r>
              <a:rPr lang="en-US" dirty="0" err="1" smtClean="0">
                <a:solidFill>
                  <a:prstClr val="black"/>
                </a:solidFill>
              </a:rPr>
              <a:t>cmap</a:t>
            </a:r>
            <a:r>
              <a:rPr lang="en-US" dirty="0" smtClean="0">
                <a:solidFill>
                  <a:prstClr val="black"/>
                </a:solidFill>
              </a:rPr>
              <a:t>=‘Greens’)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1871" y="4019545"/>
            <a:ext cx="528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Stopping at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(</a:t>
            </a:r>
            <a:r>
              <a:rPr lang="en-US" dirty="0" err="1" smtClean="0">
                <a:solidFill>
                  <a:prstClr val="black"/>
                </a:solidFill>
              </a:rPr>
              <a:t>cmap</a:t>
            </a:r>
            <a:r>
              <a:rPr lang="en-US" dirty="0" smtClean="0">
                <a:solidFill>
                  <a:prstClr val="black"/>
                </a:solidFill>
              </a:rPr>
              <a:t>=‘Reds’)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21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7203" y="849131"/>
            <a:ext cx="7645611" cy="6059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7568" y="-17988"/>
            <a:ext cx="11372850" cy="867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Station 492 departures by hour of week</a:t>
            </a:r>
          </a:p>
        </p:txBody>
      </p:sp>
    </p:spTree>
    <p:extLst>
      <p:ext uri="{BB962C8B-B14F-4D97-AF65-F5344CB8AC3E}">
        <p14:creationId xmlns:p14="http://schemas.microsoft.com/office/powerpoint/2010/main" val="10933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448" y="753360"/>
            <a:ext cx="7641164" cy="616154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7568" y="-17988"/>
            <a:ext cx="11372850" cy="867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Station 492 arrivals by hour of week</a:t>
            </a:r>
          </a:p>
        </p:txBody>
      </p:sp>
    </p:spTree>
    <p:extLst>
      <p:ext uri="{BB962C8B-B14F-4D97-AF65-F5344CB8AC3E}">
        <p14:creationId xmlns:p14="http://schemas.microsoft.com/office/powerpoint/2010/main" val="11169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92" y="1375830"/>
            <a:ext cx="12088745" cy="52197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95300" y="-1056"/>
            <a:ext cx="11372850" cy="1271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Weekly Summary (using </a:t>
            </a:r>
            <a:r>
              <a:rPr lang="en-US" sz="4800" dirty="0" err="1" smtClean="0"/>
              <a:t>cmap</a:t>
            </a:r>
            <a:r>
              <a:rPr lang="en-US" sz="4800" dirty="0" smtClean="0"/>
              <a:t>=‘</a:t>
            </a:r>
            <a:r>
              <a:rPr lang="en-US" sz="4800" dirty="0" err="1" smtClean="0"/>
              <a:t>RdYlGn</a:t>
            </a:r>
            <a:r>
              <a:rPr lang="en-US" sz="4800" dirty="0" smtClean="0"/>
              <a:t>’)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724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Citi Bike Data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732756"/>
            <a:ext cx="10229850" cy="455374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3600" dirty="0" smtClean="0"/>
              <a:t>Citi Bike has made available data describing every ride taken from July 2013 to February 2014.</a:t>
            </a:r>
          </a:p>
          <a:p>
            <a:pPr marL="342900" indent="-342900"/>
            <a:endParaRPr lang="en-US" sz="3600" dirty="0" smtClean="0"/>
          </a:p>
          <a:p>
            <a:pPr marL="342900" indent="-342900"/>
            <a:r>
              <a:rPr lang="en-US" sz="3600" dirty="0" smtClean="0"/>
              <a:t>This data includes the time and station of departure and arrival (as well as some other variables).</a:t>
            </a:r>
          </a:p>
        </p:txBody>
      </p:sp>
    </p:spTree>
    <p:extLst>
      <p:ext uri="{BB962C8B-B14F-4D97-AF65-F5344CB8AC3E}">
        <p14:creationId xmlns:p14="http://schemas.microsoft.com/office/powerpoint/2010/main" val="41841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 r="126"/>
          <a:stretch/>
        </p:blipFill>
        <p:spPr>
          <a:xfrm>
            <a:off x="0" y="2778443"/>
            <a:ext cx="12075622" cy="313369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27568" y="-17989"/>
            <a:ext cx="11372850" cy="2318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Station 492 Summary</a:t>
            </a:r>
          </a:p>
          <a:p>
            <a:pPr algn="ctr"/>
            <a:r>
              <a:rPr lang="en-US" sz="4800" dirty="0" smtClean="0"/>
              <a:t>w/adjusted aspect ratio &amp; labelling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265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930275"/>
          </a:xfrm>
        </p:spPr>
        <p:txBody>
          <a:bodyPr/>
          <a:lstStyle/>
          <a:p>
            <a:pPr algn="ctr"/>
            <a:r>
              <a:rPr lang="en-US" b="1" dirty="0" smtClean="0"/>
              <a:t>Color Mapping Issues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950" y="1387474"/>
            <a:ext cx="11239500" cy="512762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Color </a:t>
            </a:r>
            <a:r>
              <a:rPr lang="en-US" dirty="0"/>
              <a:t>maps scale to the </a:t>
            </a:r>
            <a:r>
              <a:rPr lang="en-US" dirty="0" smtClean="0"/>
              <a:t>entered data!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(0, 0, 1)  =  (0, 0, </a:t>
            </a:r>
            <a:r>
              <a:rPr lang="en-US" dirty="0" smtClean="0"/>
              <a:t>10,000,000</a:t>
            </a:r>
            <a:r>
              <a:rPr lang="en-US" dirty="0"/>
              <a:t>)</a:t>
            </a:r>
            <a:endParaRPr lang="en-US" dirty="0" smtClean="0"/>
          </a:p>
          <a:p>
            <a:pPr lvl="1">
              <a:spcAft>
                <a:spcPts val="1200"/>
              </a:spcAft>
            </a:pPr>
            <a:r>
              <a:rPr lang="en-US" dirty="0" smtClean="0"/>
              <a:t>(0, 100, 200) = (432, 434, 436)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Max &amp; min </a:t>
            </a:r>
            <a:r>
              <a:rPr lang="en-US" i="1" dirty="0" smtClean="0"/>
              <a:t>always </a:t>
            </a:r>
            <a:r>
              <a:rPr lang="en-US" dirty="0" smtClean="0"/>
              <a:t>depicted as extreme values.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Comparing colors </a:t>
            </a:r>
            <a:r>
              <a:rPr lang="en-US" dirty="0"/>
              <a:t>between </a:t>
            </a:r>
            <a:r>
              <a:rPr lang="en-US" dirty="0" smtClean="0"/>
              <a:t>(&amp; maybe within) graphs is virtually meaningless!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Red-</a:t>
            </a:r>
            <a:r>
              <a:rPr lang="en-US" b="1" dirty="0" smtClean="0"/>
              <a:t>Yellow</a:t>
            </a:r>
            <a:r>
              <a:rPr lang="en-US" dirty="0" smtClean="0"/>
              <a:t>-Green is </a:t>
            </a:r>
            <a:r>
              <a:rPr lang="en-US" dirty="0"/>
              <a:t>not easy to interpret</a:t>
            </a:r>
            <a:r>
              <a:rPr lang="en-US" dirty="0" smtClean="0"/>
              <a:t>.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(See beige background.)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2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930275"/>
          </a:xfrm>
        </p:spPr>
        <p:txBody>
          <a:bodyPr/>
          <a:lstStyle/>
          <a:p>
            <a:pPr algn="ctr"/>
            <a:r>
              <a:rPr lang="en-US" b="1" dirty="0" smtClean="0"/>
              <a:t>Color Mapping Solutions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368424"/>
            <a:ext cx="11239500" cy="512762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Build my own red and green color maps.</a:t>
            </a:r>
          </a:p>
          <a:p>
            <a:pPr lvl="1">
              <a:spcAft>
                <a:spcPts val="1200"/>
              </a:spcAft>
            </a:pPr>
            <a:r>
              <a:rPr lang="en-US" dirty="0" err="1" smtClean="0"/>
              <a:t>LinearSegmentedColormaps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Write function to alter </a:t>
            </a:r>
            <a:r>
              <a:rPr lang="en-US" dirty="0" err="1" smtClean="0"/>
              <a:t>colormap</a:t>
            </a:r>
            <a:r>
              <a:rPr lang="en-US" dirty="0" smtClean="0"/>
              <a:t> according to data range.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(0, 0, 1) != (1, 1, 2) != (2, 2, 3)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Since rescaling the data has no effect, rescale the scale.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Create Red-</a:t>
            </a:r>
            <a:r>
              <a:rPr lang="en-US" b="1" dirty="0" smtClean="0"/>
              <a:t>White</a:t>
            </a:r>
            <a:r>
              <a:rPr lang="en-US" dirty="0" smtClean="0"/>
              <a:t>-Green.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2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Coding Color Maps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1926" y="1639361"/>
            <a:ext cx="4224874" cy="503237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3300" b="1" dirty="0" smtClean="0"/>
              <a:t>Unicolor with variables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{</a:t>
            </a:r>
            <a:r>
              <a:rPr lang="en-US" dirty="0"/>
              <a:t>'red</a:t>
            </a:r>
            <a:r>
              <a:rPr lang="en-US" dirty="0" smtClean="0"/>
              <a:t>':   ((</a:t>
            </a:r>
            <a:r>
              <a:rPr lang="en-US" dirty="0"/>
              <a:t>0.0, </a:t>
            </a:r>
            <a:r>
              <a:rPr lang="en-US" dirty="0" err="1"/>
              <a:t>Crv</a:t>
            </a:r>
            <a:r>
              <a:rPr lang="en-US" dirty="0"/>
              <a:t>[0], </a:t>
            </a:r>
            <a:r>
              <a:rPr lang="en-US" dirty="0" err="1"/>
              <a:t>Crv</a:t>
            </a:r>
            <a:r>
              <a:rPr lang="en-US" dirty="0"/>
              <a:t>[0]),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dirty="0" smtClean="0"/>
              <a:t>  (Cset2</a:t>
            </a:r>
            <a:r>
              <a:rPr lang="en-US" dirty="0"/>
              <a:t>, </a:t>
            </a:r>
            <a:r>
              <a:rPr lang="en-US" dirty="0" err="1"/>
              <a:t>Crv</a:t>
            </a:r>
            <a:r>
              <a:rPr lang="en-US" dirty="0"/>
              <a:t>[1], </a:t>
            </a:r>
            <a:r>
              <a:rPr lang="en-US" dirty="0" err="1"/>
              <a:t>Crv</a:t>
            </a:r>
            <a:r>
              <a:rPr lang="en-US" dirty="0"/>
              <a:t>[1]),</a:t>
            </a:r>
          </a:p>
          <a:p>
            <a:pPr marL="0" indent="0">
              <a:buNone/>
            </a:pPr>
            <a:r>
              <a:rPr lang="en-US" dirty="0"/>
              <a:t>              </a:t>
            </a:r>
            <a:r>
              <a:rPr lang="en-US" dirty="0" smtClean="0"/>
              <a:t> (</a:t>
            </a:r>
            <a:r>
              <a:rPr lang="en-US" dirty="0"/>
              <a:t>1.0, </a:t>
            </a:r>
            <a:r>
              <a:rPr lang="en-US" dirty="0" err="1"/>
              <a:t>Crv</a:t>
            </a:r>
            <a:r>
              <a:rPr lang="en-US" dirty="0"/>
              <a:t>[2], </a:t>
            </a:r>
            <a:r>
              <a:rPr lang="en-US" dirty="0" err="1"/>
              <a:t>Crv</a:t>
            </a:r>
            <a:r>
              <a:rPr lang="en-US" dirty="0"/>
              <a:t>[2])),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'green</a:t>
            </a:r>
            <a:r>
              <a:rPr lang="en-US" dirty="0"/>
              <a:t>':((0.0, </a:t>
            </a:r>
            <a:r>
              <a:rPr lang="en-US" dirty="0" err="1"/>
              <a:t>Cgv</a:t>
            </a:r>
            <a:r>
              <a:rPr lang="en-US" dirty="0"/>
              <a:t>[0], </a:t>
            </a:r>
            <a:r>
              <a:rPr lang="en-US" dirty="0" err="1"/>
              <a:t>Cgv</a:t>
            </a:r>
            <a:r>
              <a:rPr lang="en-US" dirty="0"/>
              <a:t>[0]),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</a:t>
            </a:r>
            <a:r>
              <a:rPr lang="en-US" dirty="0"/>
              <a:t>(Cset2, </a:t>
            </a:r>
            <a:r>
              <a:rPr lang="en-US" dirty="0" err="1"/>
              <a:t>Cgv</a:t>
            </a:r>
            <a:r>
              <a:rPr lang="en-US" dirty="0"/>
              <a:t>[1], </a:t>
            </a:r>
            <a:r>
              <a:rPr lang="en-US" dirty="0" err="1"/>
              <a:t>Cgv</a:t>
            </a:r>
            <a:r>
              <a:rPr lang="en-US" dirty="0"/>
              <a:t>[1]),</a:t>
            </a:r>
          </a:p>
          <a:p>
            <a:pPr marL="0" indent="0">
              <a:buNone/>
            </a:pPr>
            <a:r>
              <a:rPr lang="en-US" dirty="0"/>
              <a:t>               </a:t>
            </a:r>
            <a:r>
              <a:rPr lang="en-US" dirty="0" smtClean="0"/>
              <a:t>(</a:t>
            </a:r>
            <a:r>
              <a:rPr lang="en-US" dirty="0"/>
              <a:t>1.0, </a:t>
            </a:r>
            <a:r>
              <a:rPr lang="en-US" dirty="0" err="1"/>
              <a:t>Cgv</a:t>
            </a:r>
            <a:r>
              <a:rPr lang="en-US" dirty="0"/>
              <a:t>[2], </a:t>
            </a:r>
            <a:r>
              <a:rPr lang="en-US" dirty="0" err="1"/>
              <a:t>Cgv</a:t>
            </a:r>
            <a:r>
              <a:rPr lang="en-US" dirty="0"/>
              <a:t>[2])),</a:t>
            </a:r>
          </a:p>
          <a:p>
            <a:pPr marL="0" indent="0">
              <a:buNone/>
            </a:pPr>
            <a:r>
              <a:rPr lang="en-US" dirty="0" smtClean="0"/>
              <a:t> 'blue</a:t>
            </a:r>
            <a:r>
              <a:rPr lang="en-US" dirty="0"/>
              <a:t>': </a:t>
            </a:r>
            <a:r>
              <a:rPr lang="en-US" dirty="0" smtClean="0"/>
              <a:t> ((</a:t>
            </a:r>
            <a:r>
              <a:rPr lang="en-US" dirty="0"/>
              <a:t>0.0, </a:t>
            </a:r>
            <a:r>
              <a:rPr lang="en-US" dirty="0" err="1"/>
              <a:t>Cbv</a:t>
            </a:r>
            <a:r>
              <a:rPr lang="en-US" dirty="0"/>
              <a:t>[0], </a:t>
            </a:r>
            <a:r>
              <a:rPr lang="en-US" dirty="0" err="1"/>
              <a:t>Cbv</a:t>
            </a:r>
            <a:r>
              <a:rPr lang="en-US" dirty="0"/>
              <a:t>[0]),</a:t>
            </a:r>
          </a:p>
          <a:p>
            <a:pPr marL="0" indent="0">
              <a:buNone/>
            </a:pPr>
            <a:r>
              <a:rPr lang="en-US" dirty="0"/>
              <a:t>               </a:t>
            </a:r>
            <a:r>
              <a:rPr lang="en-US" dirty="0" smtClean="0"/>
              <a:t>(</a:t>
            </a:r>
            <a:r>
              <a:rPr lang="en-US" dirty="0"/>
              <a:t>Cset2,  </a:t>
            </a:r>
            <a:r>
              <a:rPr lang="en-US" dirty="0" err="1"/>
              <a:t>Cbv</a:t>
            </a:r>
            <a:r>
              <a:rPr lang="en-US" dirty="0"/>
              <a:t>[1], </a:t>
            </a:r>
            <a:r>
              <a:rPr lang="en-US" dirty="0" err="1"/>
              <a:t>Cbv</a:t>
            </a:r>
            <a:r>
              <a:rPr lang="en-US" dirty="0"/>
              <a:t>[1]),</a:t>
            </a:r>
          </a:p>
          <a:p>
            <a:pPr marL="0" indent="0">
              <a:buNone/>
            </a:pPr>
            <a:r>
              <a:rPr lang="en-US" dirty="0"/>
              <a:t>               </a:t>
            </a:r>
            <a:r>
              <a:rPr lang="en-US" dirty="0" smtClean="0"/>
              <a:t>(</a:t>
            </a:r>
            <a:r>
              <a:rPr lang="en-US" dirty="0"/>
              <a:t>1.0, </a:t>
            </a:r>
            <a:r>
              <a:rPr lang="en-US" dirty="0" err="1"/>
              <a:t>Cbv</a:t>
            </a:r>
            <a:r>
              <a:rPr lang="en-US" dirty="0"/>
              <a:t>[2], </a:t>
            </a:r>
            <a:r>
              <a:rPr lang="en-US" dirty="0" err="1"/>
              <a:t>Cbv</a:t>
            </a:r>
            <a:r>
              <a:rPr lang="en-US" dirty="0"/>
              <a:t>[2]))}</a:t>
            </a:r>
          </a:p>
        </p:txBody>
      </p:sp>
      <p:sp>
        <p:nvSpPr>
          <p:cNvPr id="4" name="Rectangle 3"/>
          <p:cNvSpPr/>
          <p:nvPr/>
        </p:nvSpPr>
        <p:spPr>
          <a:xfrm>
            <a:off x="1490133" y="1250428"/>
            <a:ext cx="362373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b="1" dirty="0" smtClean="0"/>
              <a:t>“Red-White-Green”</a:t>
            </a:r>
            <a:endParaRPr lang="en-US" sz="2800" b="1" dirty="0"/>
          </a:p>
          <a:p>
            <a:endParaRPr lang="en-US" dirty="0" smtClean="0"/>
          </a:p>
          <a:p>
            <a:r>
              <a:rPr lang="en-US" dirty="0" err="1"/>
              <a:t>cdictGR</a:t>
            </a:r>
            <a:r>
              <a:rPr lang="en-US" dirty="0"/>
              <a:t>= {'red':  </a:t>
            </a:r>
            <a:r>
              <a:rPr lang="en-US" dirty="0" smtClean="0"/>
              <a:t>  ((</a:t>
            </a:r>
            <a:r>
              <a:rPr lang="en-US" dirty="0"/>
              <a:t>0.0,  0.35, 0.35),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0.25, 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0.5,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0.75,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1.0,  0.0, 0.0)),</a:t>
            </a:r>
          </a:p>
          <a:p>
            <a:r>
              <a:rPr lang="en-US" dirty="0"/>
              <a:t>         </a:t>
            </a:r>
            <a:r>
              <a:rPr lang="en-US" dirty="0" smtClean="0"/>
              <a:t>        'green': ((</a:t>
            </a:r>
            <a:r>
              <a:rPr lang="en-US" dirty="0"/>
              <a:t>0.0,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0.25,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0.5,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0.75, 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1.0, 0.25, 0.25)),</a:t>
            </a:r>
          </a:p>
          <a:p>
            <a:r>
              <a:rPr lang="en-US" dirty="0"/>
              <a:t>         </a:t>
            </a:r>
            <a:r>
              <a:rPr lang="en-US" dirty="0" smtClean="0"/>
              <a:t>         'blue</a:t>
            </a:r>
            <a:r>
              <a:rPr lang="en-US" dirty="0"/>
              <a:t>':  ((0.0, 0.0,0.0),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0.25,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0.5, 1.0, 1.0),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0.75,  0.0, 0.0),</a:t>
            </a:r>
          </a:p>
          <a:p>
            <a:r>
              <a:rPr lang="en-US" dirty="0"/>
              <a:t>                   </a:t>
            </a:r>
            <a:r>
              <a:rPr lang="en-US" dirty="0" smtClean="0"/>
              <a:t>             (</a:t>
            </a:r>
            <a:r>
              <a:rPr lang="en-US" dirty="0"/>
              <a:t>1.0, 0.0, 0.0))} </a:t>
            </a:r>
          </a:p>
        </p:txBody>
      </p:sp>
    </p:spTree>
    <p:extLst>
      <p:ext uri="{BB962C8B-B14F-4D97-AF65-F5344CB8AC3E}">
        <p14:creationId xmlns:p14="http://schemas.microsoft.com/office/powerpoint/2010/main" val="22971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N</a:t>
            </a:r>
            <a:r>
              <a:rPr lang="en-US" b="1" dirty="0" smtClean="0"/>
              <a:t>ew color maps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4" y="2190750"/>
            <a:ext cx="11136572" cy="377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75360" y="533400"/>
            <a:ext cx="5120640" cy="6222785"/>
            <a:chOff x="1203960" y="533400"/>
            <a:chExt cx="5120640" cy="62227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3960" y="533400"/>
              <a:ext cx="5120640" cy="62227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Oval 13"/>
            <p:cNvSpPr/>
            <p:nvPr/>
          </p:nvSpPr>
          <p:spPr>
            <a:xfrm>
              <a:off x="4349739" y="3236841"/>
              <a:ext cx="237744" cy="2377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127000">
                <a:srgbClr val="FFC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252459" y="2246241"/>
              <a:ext cx="237744" cy="2377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glow rad="127000">
                <a:srgbClr val="FFC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4921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New Color Maps: Station 519 vs. Station 119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06780" y="1530916"/>
            <a:ext cx="1979919" cy="762623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-155786" y="1090385"/>
            <a:ext cx="1237826" cy="88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 smtClean="0"/>
              <a:t>2021</a:t>
            </a:r>
            <a:endParaRPr lang="en-US" sz="3300" b="1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7416802" y="533400"/>
            <a:ext cx="4470401" cy="504759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sz="1800" dirty="0" smtClean="0"/>
          </a:p>
          <a:p>
            <a:pPr marL="0" indent="0">
              <a:spcAft>
                <a:spcPts val="1200"/>
              </a:spcAft>
              <a:buNone/>
            </a:pPr>
            <a:endParaRPr lang="en-US" sz="1800" dirty="0" smtClean="0"/>
          </a:p>
          <a:p>
            <a:pPr marL="0" indent="0">
              <a:spcAft>
                <a:spcPts val="1200"/>
              </a:spcAft>
              <a:buNone/>
            </a:pPr>
            <a:endParaRPr lang="en-US" sz="1800" dirty="0"/>
          </a:p>
          <a:p>
            <a:pPr>
              <a:spcAft>
                <a:spcPts val="1200"/>
              </a:spcAft>
            </a:pPr>
            <a:r>
              <a:rPr lang="en-US" dirty="0" smtClean="0"/>
              <a:t>Station 2021 is on              </a:t>
            </a:r>
            <a:r>
              <a:rPr lang="en-US" b="1" dirty="0" smtClean="0"/>
              <a:t>W. 45</a:t>
            </a:r>
            <a:r>
              <a:rPr lang="en-US" b="1" baseline="30000" dirty="0" smtClean="0"/>
              <a:t>th</a:t>
            </a:r>
            <a:r>
              <a:rPr lang="en-US" b="1" dirty="0" smtClean="0"/>
              <a:t> at 8</a:t>
            </a:r>
            <a:r>
              <a:rPr lang="en-US" b="1" baseline="30000" dirty="0" smtClean="0"/>
              <a:t>th</a:t>
            </a:r>
            <a:r>
              <a:rPr lang="en-US" b="1" dirty="0" smtClean="0"/>
              <a:t> Ave</a:t>
            </a:r>
            <a:r>
              <a:rPr lang="en-US" dirty="0" smtClean="0"/>
              <a:t>.</a:t>
            </a:r>
            <a:endParaRPr lang="en-US" sz="800" dirty="0" smtClean="0"/>
          </a:p>
          <a:p>
            <a:pPr>
              <a:spcAft>
                <a:spcPts val="1200"/>
              </a:spcAft>
            </a:pPr>
            <a:r>
              <a:rPr lang="en-US" dirty="0"/>
              <a:t>Station 519 is </a:t>
            </a:r>
            <a:r>
              <a:rPr lang="en-US" b="1" dirty="0"/>
              <a:t>right outside Grand Central Station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185750" y="3597801"/>
            <a:ext cx="838199" cy="492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519</a:t>
            </a:r>
            <a:endParaRPr lang="en-US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495800" y="3352801"/>
            <a:ext cx="1737360" cy="441959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4921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Summary report of 519 &amp; 2021: Before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4" y="1112520"/>
            <a:ext cx="11799565" cy="54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4921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After: Optionally Scaled Contextually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4" y="1034057"/>
            <a:ext cx="11824091" cy="548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930275"/>
          </a:xfrm>
        </p:spPr>
        <p:txBody>
          <a:bodyPr/>
          <a:lstStyle/>
          <a:p>
            <a:pPr algn="ctr"/>
            <a:r>
              <a:rPr lang="en-US" b="1" dirty="0" smtClean="0"/>
              <a:t>Future Directions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196974"/>
            <a:ext cx="11239500" cy="512762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/>
              <a:t>Short-term riders</a:t>
            </a:r>
            <a:r>
              <a:rPr lang="en-US" sz="2600" dirty="0" smtClean="0"/>
              <a:t>: Analyze differences between short-term customers </a:t>
            </a:r>
            <a:r>
              <a:rPr lang="en-US" sz="2600" dirty="0"/>
              <a:t>(</a:t>
            </a:r>
            <a:r>
              <a:rPr lang="en-US" sz="2600" dirty="0" err="1"/>
              <a:t>mo</a:t>
            </a:r>
            <a:r>
              <a:rPr lang="en-US" sz="2600" dirty="0"/>
              <a:t>’ $$$) </a:t>
            </a:r>
            <a:r>
              <a:rPr lang="en-US" sz="2600" dirty="0" smtClean="0"/>
              <a:t>and long-term subscribers to see if rebalancing can increase rentals.*</a:t>
            </a:r>
          </a:p>
          <a:p>
            <a:pPr>
              <a:spcAft>
                <a:spcPts val="1200"/>
              </a:spcAft>
            </a:pPr>
            <a:r>
              <a:rPr lang="en-US" sz="2600" b="1" dirty="0" smtClean="0"/>
              <a:t>Color mapping:</a:t>
            </a:r>
            <a:r>
              <a:rPr lang="en-US" sz="2600" dirty="0" smtClean="0"/>
              <a:t> Complete automation of bi-directional </a:t>
            </a:r>
            <a:r>
              <a:rPr lang="en-US" sz="2600" dirty="0" err="1" smtClean="0"/>
              <a:t>colorbar</a:t>
            </a:r>
            <a:r>
              <a:rPr lang="en-US" sz="2600" dirty="0" smtClean="0"/>
              <a:t> &amp; update color mapping programs to accurately depict a wider range of possibilities.*</a:t>
            </a:r>
          </a:p>
          <a:p>
            <a:pPr>
              <a:spcAft>
                <a:spcPts val="1200"/>
              </a:spcAft>
            </a:pPr>
            <a:r>
              <a:rPr lang="en-US" sz="2600" b="1" dirty="0" smtClean="0"/>
              <a:t>Station Dictionary</a:t>
            </a:r>
            <a:r>
              <a:rPr lang="en-US" sz="2600" dirty="0" smtClean="0"/>
              <a:t>: Populate dictionary with station ID’s &amp; count matrices to automate more of the data processing &amp; storage processes.</a:t>
            </a:r>
          </a:p>
          <a:p>
            <a:pPr>
              <a:spcAft>
                <a:spcPts val="1200"/>
              </a:spcAft>
            </a:pPr>
            <a:r>
              <a:rPr lang="en-US" sz="2600" b="1" dirty="0" smtClean="0"/>
              <a:t>Cluster analysis</a:t>
            </a:r>
            <a:r>
              <a:rPr lang="en-US" sz="2600" dirty="0" smtClean="0"/>
              <a:t>: Use cluster analysis to group stations by weekly movements (and possibly location).</a:t>
            </a:r>
          </a:p>
          <a:p>
            <a:pPr>
              <a:spcAft>
                <a:spcPts val="1200"/>
              </a:spcAft>
            </a:pPr>
            <a:r>
              <a:rPr lang="en-US" sz="2600" b="1" dirty="0" smtClean="0"/>
              <a:t>Practical applications</a:t>
            </a:r>
            <a:r>
              <a:rPr lang="en-US" sz="2600" dirty="0" smtClean="0"/>
              <a:t>: Use </a:t>
            </a:r>
            <a:r>
              <a:rPr lang="en-US" sz="2600" dirty="0"/>
              <a:t>these techniques to identify and respond to specific questions Citi Bike might have.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4700" y="6324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*Already started on this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5300" y="-1055"/>
            <a:ext cx="11372850" cy="91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Color-Coded Station Summaries (3</a:t>
            </a:r>
            <a:r>
              <a:rPr lang="en-US" sz="4800" baseline="30000" dirty="0" smtClean="0">
                <a:solidFill>
                  <a:prstClr val="black"/>
                </a:solidFill>
              </a:rPr>
              <a:t>rd</a:t>
            </a:r>
            <a:r>
              <a:rPr lang="en-US" sz="4800" dirty="0" smtClean="0">
                <a:solidFill>
                  <a:prstClr val="black"/>
                </a:solidFill>
              </a:rPr>
              <a:t> look)</a:t>
            </a:r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265" y="832870"/>
            <a:ext cx="6637868" cy="58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7" y="304802"/>
            <a:ext cx="9996989" cy="63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5300" y="-1055"/>
            <a:ext cx="11372850" cy="91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Color-Coded Station Summaries (3</a:t>
            </a:r>
            <a:r>
              <a:rPr lang="en-US" sz="4800" baseline="30000" dirty="0" smtClean="0">
                <a:solidFill>
                  <a:prstClr val="black"/>
                </a:solidFill>
              </a:rPr>
              <a:t>rd</a:t>
            </a:r>
            <a:r>
              <a:rPr lang="en-US" sz="4800" dirty="0" smtClean="0">
                <a:solidFill>
                  <a:prstClr val="black"/>
                </a:solidFill>
              </a:rPr>
              <a:t> look)</a:t>
            </a:r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8" y="793177"/>
            <a:ext cx="6521762" cy="58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70" y="795868"/>
            <a:ext cx="9148576" cy="608517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95300" y="-1055"/>
            <a:ext cx="11372850" cy="91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Color-Coded Station Summaries (1</a:t>
            </a:r>
            <a:r>
              <a:rPr lang="en-US" sz="4800" baseline="30000" dirty="0" smtClean="0"/>
              <a:t>st</a:t>
            </a:r>
            <a:r>
              <a:rPr lang="en-US" sz="4800" dirty="0" smtClean="0"/>
              <a:t> look)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058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004" y="1403550"/>
            <a:ext cx="9414934" cy="545656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95300" y="-1056"/>
            <a:ext cx="11372850" cy="1271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Weekday/Weekend by 3-hour slots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323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5300" y="-1055"/>
            <a:ext cx="11372850" cy="91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Color-Coded Station Summaries (2</a:t>
            </a:r>
            <a:r>
              <a:rPr lang="en-US" sz="4800" baseline="30000" dirty="0" smtClean="0">
                <a:solidFill>
                  <a:prstClr val="black"/>
                </a:solidFill>
              </a:rPr>
              <a:t>nd</a:t>
            </a:r>
            <a:r>
              <a:rPr lang="en-US" sz="4800" dirty="0" smtClean="0">
                <a:solidFill>
                  <a:prstClr val="black"/>
                </a:solidFill>
              </a:rPr>
              <a:t> look)</a:t>
            </a:r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18" y="1052897"/>
            <a:ext cx="8309509" cy="55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on Bike by Gender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1804848"/>
            <a:ext cx="7552266" cy="50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4921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New Color Maps: Before and after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0" y="658162"/>
            <a:ext cx="10106580" cy="62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95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October 2013: </a:t>
            </a:r>
            <a:br>
              <a:rPr lang="en-US" b="1" dirty="0" smtClean="0"/>
            </a:br>
            <a:r>
              <a:rPr lang="en-US" b="1" dirty="0" smtClean="0"/>
              <a:t>Trips are short (as the crow flies)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" y="1639491"/>
            <a:ext cx="5873853" cy="4224054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32" y="1640161"/>
            <a:ext cx="5870448" cy="42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764792"/>
            <a:ext cx="5751576" cy="4123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1" y="1765554"/>
            <a:ext cx="5752219" cy="41232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-89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October 2013:</a:t>
            </a:r>
          </a:p>
          <a:p>
            <a:pPr algn="ctr"/>
            <a:r>
              <a:rPr lang="en-US" b="1" dirty="0" smtClean="0"/>
              <a:t>Subscribers know when to say when.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38845" y="5900173"/>
            <a:ext cx="214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E0000"/>
                </a:solidFill>
              </a:rPr>
              <a:t>Mean = 12m, 33s</a:t>
            </a:r>
            <a:endParaRPr lang="en-US" b="1" dirty="0">
              <a:solidFill>
                <a:srgbClr val="9E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7364" y="5907099"/>
            <a:ext cx="214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 = 25m, 31s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22877" y="2803939"/>
            <a:ext cx="124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19.1%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93622" y="3714750"/>
            <a:ext cx="540328" cy="0"/>
          </a:xfrm>
          <a:prstGeom prst="straightConnector1">
            <a:avLst/>
          </a:prstGeom>
          <a:ln w="34925">
            <a:solidFill>
              <a:srgbClr val="9E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65127" y="3527839"/>
            <a:ext cx="78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0000"/>
                </a:solidFill>
              </a:rPr>
              <a:t>0.7%</a:t>
            </a:r>
            <a:endParaRPr lang="en-US" dirty="0">
              <a:solidFill>
                <a:srgbClr val="9E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flipH="1">
            <a:off x="4393622" y="3527839"/>
            <a:ext cx="3079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327572" y="2990850"/>
            <a:ext cx="540328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flipH="1">
            <a:off x="9327572" y="2803939"/>
            <a:ext cx="3079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667250" y="2209800"/>
            <a:ext cx="0" cy="3086100"/>
          </a:xfrm>
          <a:prstGeom prst="line">
            <a:avLst/>
          </a:prstGeom>
          <a:ln>
            <a:solidFill>
              <a:srgbClr val="9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82150" y="2266950"/>
            <a:ext cx="0" cy="3086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12" y="1746510"/>
            <a:ext cx="6086856" cy="422544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-89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October 2013:</a:t>
            </a:r>
          </a:p>
          <a:p>
            <a:pPr algn="ctr"/>
            <a:r>
              <a:rPr lang="en-US" b="1" dirty="0" smtClean="0"/>
              <a:t>Short-Term Customers Bike Slightly Farther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21343" y="5900173"/>
            <a:ext cx="214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76D2D"/>
                </a:solidFill>
              </a:rPr>
              <a:t>Mean = 1.11 miles</a:t>
            </a:r>
            <a:endParaRPr lang="en-US" b="1" dirty="0">
              <a:solidFill>
                <a:srgbClr val="476D2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5914" y="5907099"/>
            <a:ext cx="214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Mean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= 1.18 miles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6200" y="4857750"/>
            <a:ext cx="1371600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058400" y="4800600"/>
            <a:ext cx="1371600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" y="1647648"/>
            <a:ext cx="6089904" cy="42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Citi Bike Background:</a:t>
            </a:r>
            <a:br>
              <a:rPr lang="en-US" sz="6000" dirty="0" smtClean="0"/>
            </a:br>
            <a:r>
              <a:rPr lang="en-US" sz="6000" dirty="0" smtClean="0"/>
              <a:t>An Inventory Issue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732756"/>
            <a:ext cx="10229850" cy="4553744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sz="3600" dirty="0" smtClean="0"/>
              <a:t>Since there is no control over who brings bikes where, riders tend to move bikes away from where they want them to be.</a:t>
            </a:r>
          </a:p>
          <a:p>
            <a:pPr marL="342900" indent="-342900"/>
            <a:endParaRPr lang="en-US" sz="800" dirty="0" smtClean="0"/>
          </a:p>
          <a:p>
            <a:pPr marL="342900" indent="-342900"/>
            <a:r>
              <a:rPr lang="en-US" sz="3600" dirty="0" smtClean="0"/>
              <a:t>Riders also fill up docks where they want to stop.</a:t>
            </a:r>
          </a:p>
          <a:p>
            <a:pPr marL="342900" indent="-342900"/>
            <a:endParaRPr lang="en-US" sz="800" dirty="0" smtClean="0"/>
          </a:p>
          <a:p>
            <a:pPr marL="342900" indent="-342900"/>
            <a:r>
              <a:rPr lang="en-US" sz="3600" dirty="0" smtClean="0"/>
              <a:t>Citi Bike is “</a:t>
            </a:r>
            <a:r>
              <a:rPr lang="en-US" sz="3600" dirty="0"/>
              <a:t>‘</a:t>
            </a:r>
            <a:r>
              <a:rPr lang="en-US" sz="3600" dirty="0" smtClean="0"/>
              <a:t>experimenting </a:t>
            </a:r>
            <a:r>
              <a:rPr lang="en-US" sz="3600" dirty="0"/>
              <a:t>with using bike trailers for </a:t>
            </a:r>
            <a:r>
              <a:rPr lang="en-US" sz="3600" dirty="0" smtClean="0"/>
              <a:t>rebalancing’ </a:t>
            </a:r>
            <a:r>
              <a:rPr lang="en-US" sz="3600" dirty="0"/>
              <a:t>— moving bikes from stations with no empty slots to docks in other areas</a:t>
            </a:r>
            <a:r>
              <a:rPr lang="en-US" sz="3600" dirty="0" smtClean="0"/>
              <a:t>.”*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752600" y="6344335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  <a:r>
              <a:rPr lang="en-US" dirty="0" smtClean="0"/>
              <a:t>http</a:t>
            </a:r>
            <a:r>
              <a:rPr lang="en-US" dirty="0"/>
              <a:t>://www.nydailynews.com/new-york/citi-bike-issues-linger-article-1.1832298</a:t>
            </a:r>
          </a:p>
        </p:txBody>
      </p:sp>
    </p:spTree>
    <p:extLst>
      <p:ext uri="{BB962C8B-B14F-4D97-AF65-F5344CB8AC3E}">
        <p14:creationId xmlns:p14="http://schemas.microsoft.com/office/powerpoint/2010/main" val="30522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Citi Bike Data Analysis:</a:t>
            </a:r>
            <a:br>
              <a:rPr lang="en-US" sz="6000" dirty="0" smtClean="0"/>
            </a:br>
            <a:r>
              <a:rPr lang="en-US" sz="6000" dirty="0" smtClean="0"/>
              <a:t>Goals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732756"/>
            <a:ext cx="10229850" cy="455374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3600" dirty="0" smtClean="0"/>
              <a:t>To describe &amp;</a:t>
            </a:r>
            <a:r>
              <a:rPr lang="en-US" sz="3600" dirty="0"/>
              <a:t> </a:t>
            </a:r>
            <a:r>
              <a:rPr lang="en-US" sz="3600" dirty="0" smtClean="0"/>
              <a:t>visualize the balancing of bicycle movements across the system in a meaningful and intuitive manner.</a:t>
            </a:r>
          </a:p>
          <a:p>
            <a:pPr marL="342900" indent="-342900"/>
            <a:endParaRPr lang="en-US" sz="800" dirty="0"/>
          </a:p>
          <a:p>
            <a:pPr marL="342900" indent="-342900"/>
            <a:r>
              <a:rPr lang="en-US" sz="3600" dirty="0" smtClean="0"/>
              <a:t>To illustrate and differentiate bike movements in specific stations.</a:t>
            </a:r>
          </a:p>
          <a:p>
            <a:pPr marL="342900" indent="-342900"/>
            <a:endParaRPr lang="en-US" sz="800" dirty="0"/>
          </a:p>
          <a:p>
            <a:pPr marL="342900" indent="-342900"/>
            <a:r>
              <a:rPr lang="en-US" sz="3600" dirty="0" smtClean="0"/>
              <a:t>To generate insight into how Citi Bike can go about rebalancing stations.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81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Microsoft Office PowerPoint</Application>
  <PresentationFormat>Widescreen</PresentationFormat>
  <Paragraphs>211</Paragraphs>
  <Slides>45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Citi Bike NYC</vt:lpstr>
      <vt:lpstr>Citi Bike Background</vt:lpstr>
      <vt:lpstr>Citi Bike Data</vt:lpstr>
      <vt:lpstr>PowerPoint Presentation</vt:lpstr>
      <vt:lpstr>October 2013:  Trips are short (as the crow flies)</vt:lpstr>
      <vt:lpstr>PowerPoint Presentation</vt:lpstr>
      <vt:lpstr>PowerPoint Presentation</vt:lpstr>
      <vt:lpstr>Citi Bike Background: An Inventory Issue</vt:lpstr>
      <vt:lpstr>Citi Bike Data Analysis: Goals</vt:lpstr>
      <vt:lpstr>PowerPoint Presentation</vt:lpstr>
      <vt:lpstr>Citi Bike Ride Imbalances: July 2013 to February 2014</vt:lpstr>
      <vt:lpstr>July</vt:lpstr>
      <vt:lpstr>August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 Mapping Issues</vt:lpstr>
      <vt:lpstr>Color Mapping Solutions</vt:lpstr>
      <vt:lpstr>Coding Color Maps</vt:lpstr>
      <vt:lpstr>New color maps</vt:lpstr>
      <vt:lpstr>New Color Maps: Station 519 vs. Station 119</vt:lpstr>
      <vt:lpstr>Summary report of 519 &amp; 2021: Before</vt:lpstr>
      <vt:lpstr>After: Optionally Scaled Contextually</vt:lpstr>
      <vt:lpstr>Future Directions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on Bike by Gender</vt:lpstr>
      <vt:lpstr>New Color Maps: Before and after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2014-07-24T18:50:00Z</dcterms:created>
  <dcterms:modified xsi:type="dcterms:W3CDTF">2014-07-24T18:51:03Z</dcterms:modified>
</cp:coreProperties>
</file>